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4221" r:id="rId13"/>
    <p:sldId id="4222" r:id="rId14"/>
    <p:sldId id="4223" r:id="rId15"/>
    <p:sldId id="422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705"/>
  </p:normalViewPr>
  <p:slideViewPr>
    <p:cSldViewPr snapToGrid="0">
      <p:cViewPr varScale="1">
        <p:scale>
          <a:sx n="118" d="100"/>
          <a:sy n="118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7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6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39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82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26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96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27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3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_bg">
    <p:bg>
      <p:bgPr>
        <a:gradFill>
          <a:gsLst>
            <a:gs pos="30000">
              <a:schemeClr val="tx1"/>
            </a:gs>
            <a:gs pos="100000">
              <a:schemeClr val="tx1"/>
            </a:gs>
            <a:gs pos="0">
              <a:schemeClr val="accent1">
                <a:lumMod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77B33FB-DE09-F056-8B66-8B6F4C670C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799" y="1593658"/>
            <a:ext cx="10779696" cy="412134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EB9F29-CBCB-317A-5EE9-D06B34B88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415567"/>
            <a:ext cx="10779694" cy="856642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200" cap="all" baseline="0">
                <a:solidFill>
                  <a:schemeClr val="bg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text</a:t>
            </a:r>
          </a:p>
        </p:txBody>
      </p:sp>
      <p:pic>
        <p:nvPicPr>
          <p:cNvPr id="2" name="Рисунок 6">
            <a:extLst>
              <a:ext uri="{FF2B5EF4-FFF2-40B4-BE49-F238E27FC236}">
                <a16:creationId xmlns:a16="http://schemas.microsoft.com/office/drawing/2014/main" id="{940F668A-4410-1D05-D0A5-A1F74B9B3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8374" y="6185071"/>
            <a:ext cx="1200152" cy="2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4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4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3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0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65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1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8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CB26B6-0B5C-B445-9928-51929534149D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ADB95E-62CB-4248-BF0B-53FABB0CF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15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  <p:sldLayoutId id="214748410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jandro-arboleda-quiroz" TargetMode="External"/><Relationship Id="rId2" Type="http://schemas.openxmlformats.org/officeDocument/2006/relationships/hyperlink" Target="mailto:alejandro.arboleda.quiroz@gmail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arboleda-alejandro/talk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blog/2023/10/27/october-2023-where-we-are-with-velocity-of-cncf-lf-and-top-30-open-source-project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pentelemetry.devstats.cncf.io/d/5/companies-table?orgId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3F9C-AF42-472D-294C-D8D01F4B2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121229"/>
            <a:ext cx="9779516" cy="3126618"/>
          </a:xfrm>
        </p:spPr>
        <p:txBody>
          <a:bodyPr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Backend Isolation with OpenTelemetry Collector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4074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EA2CFA-1562-B177-4B0D-FEA32A3945B0}"/>
              </a:ext>
            </a:extLst>
          </p:cNvPr>
          <p:cNvSpPr/>
          <p:nvPr/>
        </p:nvSpPr>
        <p:spPr>
          <a:xfrm>
            <a:off x="0" y="0"/>
            <a:ext cx="12192000" cy="1393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2FA6C-8255-24D4-DCC6-4D183F2E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5" y="268364"/>
            <a:ext cx="6923313" cy="85664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OpenTelemetry first architecture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4A9481C-54F4-1181-6FB1-EC48DA57C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970" y="1661735"/>
            <a:ext cx="7888059" cy="453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367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5F7C5E-2AF6-D0E2-0098-3FD97392A1C7}"/>
              </a:ext>
            </a:extLst>
          </p:cNvPr>
          <p:cNvSpPr txBox="1"/>
          <p:nvPr/>
        </p:nvSpPr>
        <p:spPr>
          <a:xfrm>
            <a:off x="838201" y="292359"/>
            <a:ext cx="9956800" cy="101566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A9855E"/>
                </a:solidFill>
                <a:cs typeface="Scope One" panose="02060403030504020204" pitchFamily="18" charset="0"/>
              </a:defRPr>
            </a:lvl1pPr>
          </a:lstStyle>
          <a:p>
            <a:pPr algn="l"/>
            <a:r>
              <a:rPr lang="en-US" altLang="ko-KR" sz="6000" b="1" dirty="0" err="1">
                <a:solidFill>
                  <a:schemeClr val="bg1"/>
                </a:solidFill>
                <a:latin typeface="+mj-lt"/>
              </a:rPr>
              <a:t>OTel</a:t>
            </a:r>
            <a:r>
              <a:rPr lang="en-US" altLang="ko-KR" sz="6000" b="1" dirty="0">
                <a:solidFill>
                  <a:schemeClr val="bg1"/>
                </a:solidFill>
                <a:latin typeface="+mj-lt"/>
              </a:rPr>
              <a:t> Collector</a:t>
            </a:r>
            <a:endParaRPr lang="ko-KR" altLang="en-US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BD05D-68B9-C982-E646-FC164BB4D7ED}"/>
              </a:ext>
            </a:extLst>
          </p:cNvPr>
          <p:cNvSpPr txBox="1"/>
          <p:nvPr/>
        </p:nvSpPr>
        <p:spPr>
          <a:xfrm>
            <a:off x="838201" y="1385951"/>
            <a:ext cx="869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Highly configurable and highly scalable feature to ingest, process and export telemetry data </a:t>
            </a:r>
          </a:p>
          <a:p>
            <a:endParaRPr lang="en-US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BEBDE1-3AD3-66F9-2E0C-B71428BBCF0C}"/>
              </a:ext>
            </a:extLst>
          </p:cNvPr>
          <p:cNvGrpSpPr/>
          <p:nvPr/>
        </p:nvGrpSpPr>
        <p:grpSpPr>
          <a:xfrm>
            <a:off x="3645949" y="2648785"/>
            <a:ext cx="1485901" cy="780215"/>
            <a:chOff x="1814512" y="1478756"/>
            <a:chExt cx="1485901" cy="780215"/>
          </a:xfrm>
          <a:solidFill>
            <a:schemeClr val="tx2">
              <a:lumMod val="75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716C217-744F-5A1C-23CC-9D5061724BF2}"/>
                </a:ext>
              </a:extLst>
            </p:cNvPr>
            <p:cNvSpPr/>
            <p:nvPr/>
          </p:nvSpPr>
          <p:spPr>
            <a:xfrm>
              <a:off x="1814512" y="1478756"/>
              <a:ext cx="1485901" cy="780215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37DBC4-7E04-2B1E-C232-05F9E2B62ADA}"/>
                </a:ext>
              </a:extLst>
            </p:cNvPr>
            <p:cNvSpPr txBox="1"/>
            <p:nvPr/>
          </p:nvSpPr>
          <p:spPr>
            <a:xfrm>
              <a:off x="1955436" y="1478756"/>
              <a:ext cx="1207293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Application 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4229D3-C26C-A69A-77EE-B6B9E8039603}"/>
                </a:ext>
              </a:extLst>
            </p:cNvPr>
            <p:cNvSpPr/>
            <p:nvPr/>
          </p:nvSpPr>
          <p:spPr>
            <a:xfrm>
              <a:off x="1897309" y="1862767"/>
              <a:ext cx="1323545" cy="27503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OTel Collector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FA7BA8-F6A4-6F72-D657-62B545202604}"/>
              </a:ext>
            </a:extLst>
          </p:cNvPr>
          <p:cNvGrpSpPr/>
          <p:nvPr/>
        </p:nvGrpSpPr>
        <p:grpSpPr>
          <a:xfrm>
            <a:off x="7303549" y="2659714"/>
            <a:ext cx="1485901" cy="780215"/>
            <a:chOff x="1819666" y="1478756"/>
            <a:chExt cx="1485901" cy="78021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3CE1160-5B17-5EA9-99A7-29B56BBB4984}"/>
                </a:ext>
              </a:extLst>
            </p:cNvPr>
            <p:cNvSpPr/>
            <p:nvPr/>
          </p:nvSpPr>
          <p:spPr>
            <a:xfrm>
              <a:off x="1819666" y="1478756"/>
              <a:ext cx="1485901" cy="780215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7E417F-6A20-2E07-F4CA-374AE712C14A}"/>
                </a:ext>
              </a:extLst>
            </p:cNvPr>
            <p:cNvSpPr txBox="1"/>
            <p:nvPr/>
          </p:nvSpPr>
          <p:spPr>
            <a:xfrm>
              <a:off x="1955436" y="1478756"/>
              <a:ext cx="1207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Application 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E1F97E-7D3F-7142-3C9B-0672AE9A150B}"/>
                </a:ext>
              </a:extLst>
            </p:cNvPr>
            <p:cNvSpPr/>
            <p:nvPr/>
          </p:nvSpPr>
          <p:spPr>
            <a:xfrm>
              <a:off x="1897309" y="1851838"/>
              <a:ext cx="1323545" cy="27503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OTel Collector</a:t>
              </a:r>
            </a:p>
          </p:txBody>
        </p:sp>
      </p:grp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F55155E-9EE2-607B-1379-91B12A446247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rot="16200000" flipH="1">
            <a:off x="4978940" y="2838960"/>
            <a:ext cx="569533" cy="1749612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CACD20-1CD7-BB56-185F-E7744CC5612A}"/>
              </a:ext>
            </a:extLst>
          </p:cNvPr>
          <p:cNvGrpSpPr/>
          <p:nvPr/>
        </p:nvGrpSpPr>
        <p:grpSpPr>
          <a:xfrm>
            <a:off x="5395563" y="3998533"/>
            <a:ext cx="1485900" cy="735807"/>
            <a:chOff x="1816134" y="1478756"/>
            <a:chExt cx="1485900" cy="735807"/>
          </a:xfrm>
          <a:solidFill>
            <a:schemeClr val="tx2">
              <a:lumMod val="75000"/>
            </a:schemeClr>
          </a:solidFill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25FA0F4-0706-5A5E-2BB4-95B4F6F0DE66}"/>
                </a:ext>
              </a:extLst>
            </p:cNvPr>
            <p:cNvSpPr/>
            <p:nvPr/>
          </p:nvSpPr>
          <p:spPr>
            <a:xfrm>
              <a:off x="1816134" y="1478756"/>
              <a:ext cx="1485900" cy="735807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91D9C9-2A71-182C-FA8E-A69FD78E8AE9}"/>
                </a:ext>
              </a:extLst>
            </p:cNvPr>
            <p:cNvSpPr txBox="1"/>
            <p:nvPr/>
          </p:nvSpPr>
          <p:spPr>
            <a:xfrm>
              <a:off x="1955436" y="1478756"/>
              <a:ext cx="1207293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8AD38005-DED0-A1D9-D46F-31BAEB28541A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rot="5400000">
            <a:off x="6813204" y="2765237"/>
            <a:ext cx="558604" cy="1907988"/>
          </a:xfrm>
          <a:prstGeom prst="curvedConnector3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B38264-CC25-DF6D-8326-F8953C72687E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138512" y="4734340"/>
            <a:ext cx="1" cy="36028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720E32-00D5-509D-F6F1-EBA20521C9A0}"/>
              </a:ext>
            </a:extLst>
          </p:cNvPr>
          <p:cNvGrpSpPr/>
          <p:nvPr/>
        </p:nvGrpSpPr>
        <p:grpSpPr>
          <a:xfrm>
            <a:off x="5395565" y="5089443"/>
            <a:ext cx="1518789" cy="789864"/>
            <a:chOff x="1798136" y="1478756"/>
            <a:chExt cx="1518789" cy="789864"/>
          </a:xfrm>
          <a:solidFill>
            <a:schemeClr val="tx2">
              <a:lumMod val="75000"/>
            </a:schemeClr>
          </a:solidFill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BA04555-6FB3-FC5F-99CE-9FFE173138CD}"/>
                </a:ext>
              </a:extLst>
            </p:cNvPr>
            <p:cNvSpPr/>
            <p:nvPr/>
          </p:nvSpPr>
          <p:spPr>
            <a:xfrm>
              <a:off x="1798136" y="1478756"/>
              <a:ext cx="1518789" cy="789864"/>
            </a:xfrm>
            <a:prstGeom prst="round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FBC5B8-5671-487C-832D-DDFC38541780}"/>
                </a:ext>
              </a:extLst>
            </p:cNvPr>
            <p:cNvSpPr txBox="1"/>
            <p:nvPr/>
          </p:nvSpPr>
          <p:spPr>
            <a:xfrm>
              <a:off x="1955436" y="1478756"/>
              <a:ext cx="1189293" cy="7386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Vendor </a:t>
              </a:r>
              <a:r>
                <a:rPr lang="en-US" sz="1400" dirty="0" err="1">
                  <a:solidFill>
                    <a:schemeClr val="bg1"/>
                  </a:solidFill>
                </a:rPr>
                <a:t>OpenSource</a:t>
              </a:r>
              <a:r>
                <a:rPr lang="en-US" sz="1400" dirty="0">
                  <a:solidFill>
                    <a:schemeClr val="bg1"/>
                  </a:solidFill>
                </a:rPr>
                <a:t> Database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81A69D-6A63-0CD1-4BED-F6469F73F5AE}"/>
              </a:ext>
            </a:extLst>
          </p:cNvPr>
          <p:cNvSpPr txBox="1"/>
          <p:nvPr/>
        </p:nvSpPr>
        <p:spPr>
          <a:xfrm>
            <a:off x="5552865" y="4199747"/>
            <a:ext cx="120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Otel Backend</a:t>
            </a:r>
          </a:p>
        </p:txBody>
      </p:sp>
    </p:spTree>
    <p:extLst>
      <p:ext uri="{BB962C8B-B14F-4D97-AF65-F5344CB8AC3E}">
        <p14:creationId xmlns:p14="http://schemas.microsoft.com/office/powerpoint/2010/main" val="386177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211D2B8-585C-48E5-6795-980E6B9EC668}"/>
              </a:ext>
            </a:extLst>
          </p:cNvPr>
          <p:cNvSpPr txBox="1"/>
          <p:nvPr/>
        </p:nvSpPr>
        <p:spPr>
          <a:xfrm>
            <a:off x="826229" y="486929"/>
            <a:ext cx="9956800" cy="101566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A9855E"/>
                </a:solidFill>
                <a:cs typeface="Scope One" panose="02060403030504020204" pitchFamily="18" charset="0"/>
              </a:defRPr>
            </a:lvl1pPr>
          </a:lstStyle>
          <a:p>
            <a:pPr algn="l"/>
            <a:r>
              <a:rPr lang="en-US" altLang="ko-KR" sz="6000" b="1" dirty="0">
                <a:solidFill>
                  <a:schemeClr val="bg1"/>
                </a:solidFill>
                <a:latin typeface="Proxima Nova Black" panose="02000506030000020004" pitchFamily="2" charset="0"/>
              </a:rPr>
              <a:t>Otel Collector Pipeline</a:t>
            </a:r>
            <a:endParaRPr lang="ko-KR" altLang="en-US" sz="6000" b="1" dirty="0">
              <a:solidFill>
                <a:schemeClr val="bg1"/>
              </a:solidFill>
              <a:latin typeface="Proxima Nova Black" panose="0200050603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2D934E-897E-A347-5C70-E452349BFA72}"/>
              </a:ext>
            </a:extLst>
          </p:cNvPr>
          <p:cNvGrpSpPr/>
          <p:nvPr/>
        </p:nvGrpSpPr>
        <p:grpSpPr>
          <a:xfrm>
            <a:off x="3740349" y="2390765"/>
            <a:ext cx="4303231" cy="1139136"/>
            <a:chOff x="2344434" y="1311968"/>
            <a:chExt cx="4303231" cy="11391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AE5EE0-07FF-F640-F7E2-CCC882F3C0D2}"/>
                </a:ext>
              </a:extLst>
            </p:cNvPr>
            <p:cNvGrpSpPr/>
            <p:nvPr/>
          </p:nvGrpSpPr>
          <p:grpSpPr>
            <a:xfrm>
              <a:off x="2344434" y="1668264"/>
              <a:ext cx="4303231" cy="782840"/>
              <a:chOff x="2484073" y="1843088"/>
              <a:chExt cx="4303231" cy="78284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4128E30-B4F7-BB55-862C-B13F22176A2E}"/>
                  </a:ext>
                </a:extLst>
              </p:cNvPr>
              <p:cNvGrpSpPr/>
              <p:nvPr/>
            </p:nvGrpSpPr>
            <p:grpSpPr>
              <a:xfrm>
                <a:off x="2484073" y="1843088"/>
                <a:ext cx="4303231" cy="360758"/>
                <a:chOff x="1821656" y="1643063"/>
                <a:chExt cx="4303231" cy="360758"/>
              </a:xfrm>
            </p:grpSpPr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F3992948-1128-CAFA-59AF-E5E1403530FA}"/>
                    </a:ext>
                  </a:extLst>
                </p:cNvPr>
                <p:cNvSpPr/>
                <p:nvPr/>
              </p:nvSpPr>
              <p:spPr>
                <a:xfrm>
                  <a:off x="1821656" y="1643063"/>
                  <a:ext cx="1128712" cy="33575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Receiver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70366911-7C59-C61D-91F0-44BC5F9CAC81}"/>
                    </a:ext>
                  </a:extLst>
                </p:cNvPr>
                <p:cNvCxnSpPr>
                  <a:cxnSpLocks/>
                  <a:stCxn id="21" idx="3"/>
                </p:cNvCxnSpPr>
                <p:nvPr/>
              </p:nvCxnSpPr>
              <p:spPr>
                <a:xfrm flipV="1">
                  <a:off x="2950368" y="1810941"/>
                  <a:ext cx="447832" cy="1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1F0995F1-FED2-73B5-0E21-97A85B115115}"/>
                    </a:ext>
                  </a:extLst>
                </p:cNvPr>
                <p:cNvSpPr/>
                <p:nvPr/>
              </p:nvSpPr>
              <p:spPr>
                <a:xfrm>
                  <a:off x="3398200" y="1668064"/>
                  <a:ext cx="1128712" cy="33575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Processor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B4F2E221-10DF-34C3-FE5C-18CF2D1EBC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26912" y="1828800"/>
                  <a:ext cx="447832" cy="1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99E4C810-8ECB-2229-E635-E9ABC8C0363E}"/>
                    </a:ext>
                  </a:extLst>
                </p:cNvPr>
                <p:cNvSpPr/>
                <p:nvPr/>
              </p:nvSpPr>
              <p:spPr>
                <a:xfrm>
                  <a:off x="4996175" y="1660921"/>
                  <a:ext cx="1128712" cy="33575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Exporter</a:t>
                  </a: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53A859-DF7E-85B7-E1CA-345EA08D914E}"/>
                  </a:ext>
                </a:extLst>
              </p:cNvPr>
              <p:cNvSpPr txBox="1"/>
              <p:nvPr/>
            </p:nvSpPr>
            <p:spPr>
              <a:xfrm>
                <a:off x="2664012" y="2318151"/>
                <a:ext cx="39219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3A9404-989E-F259-524B-68C2EEC6B7B9}"/>
                </a:ext>
              </a:extLst>
            </p:cNvPr>
            <p:cNvSpPr txBox="1"/>
            <p:nvPr/>
          </p:nvSpPr>
          <p:spPr>
            <a:xfrm>
              <a:off x="3823237" y="1311968"/>
              <a:ext cx="1497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Traces Pipeline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03180C-3222-54A8-AA75-F3A82CE32279}"/>
              </a:ext>
            </a:extLst>
          </p:cNvPr>
          <p:cNvGrpSpPr/>
          <p:nvPr/>
        </p:nvGrpSpPr>
        <p:grpSpPr>
          <a:xfrm>
            <a:off x="3816299" y="3494832"/>
            <a:ext cx="4303231" cy="1139136"/>
            <a:chOff x="2344434" y="1311968"/>
            <a:chExt cx="4303231" cy="113913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514AB8A-BA0E-3605-BBA5-58871E0BC6F3}"/>
                </a:ext>
              </a:extLst>
            </p:cNvPr>
            <p:cNvGrpSpPr/>
            <p:nvPr/>
          </p:nvGrpSpPr>
          <p:grpSpPr>
            <a:xfrm>
              <a:off x="2344434" y="1668264"/>
              <a:ext cx="4303231" cy="782840"/>
              <a:chOff x="2484073" y="1843088"/>
              <a:chExt cx="4303231" cy="7828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935962D-5307-110C-B488-E78613585894}"/>
                  </a:ext>
                </a:extLst>
              </p:cNvPr>
              <p:cNvGrpSpPr/>
              <p:nvPr/>
            </p:nvGrpSpPr>
            <p:grpSpPr>
              <a:xfrm>
                <a:off x="2484073" y="1843088"/>
                <a:ext cx="4303231" cy="360758"/>
                <a:chOff x="1821656" y="1643063"/>
                <a:chExt cx="4303231" cy="360758"/>
              </a:xfrm>
            </p:grpSpPr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8168A96D-C1C5-1F65-9AEA-1942E67B1468}"/>
                    </a:ext>
                  </a:extLst>
                </p:cNvPr>
                <p:cNvSpPr/>
                <p:nvPr/>
              </p:nvSpPr>
              <p:spPr>
                <a:xfrm>
                  <a:off x="1821656" y="1643063"/>
                  <a:ext cx="1128712" cy="33575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Receiver</a:t>
                  </a: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B0BCD97C-9F10-642D-02A0-A1C4886D6C38}"/>
                    </a:ext>
                  </a:extLst>
                </p:cNvPr>
                <p:cNvCxnSpPr>
                  <a:cxnSpLocks/>
                  <a:stCxn id="31" idx="3"/>
                </p:cNvCxnSpPr>
                <p:nvPr/>
              </p:nvCxnSpPr>
              <p:spPr>
                <a:xfrm flipV="1">
                  <a:off x="2950368" y="1810941"/>
                  <a:ext cx="447832" cy="1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02EBD8A1-C545-B3AC-C308-9D543972FEBE}"/>
                    </a:ext>
                  </a:extLst>
                </p:cNvPr>
                <p:cNvSpPr/>
                <p:nvPr/>
              </p:nvSpPr>
              <p:spPr>
                <a:xfrm>
                  <a:off x="3398200" y="1668064"/>
                  <a:ext cx="1128712" cy="33575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Processor</a:t>
                  </a: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E730B182-6B76-F2B2-3B6D-9DE012A65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26912" y="1828800"/>
                  <a:ext cx="447832" cy="1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3E9C79A6-70D2-EB0D-A86D-60BC4A1E4B02}"/>
                    </a:ext>
                  </a:extLst>
                </p:cNvPr>
                <p:cNvSpPr/>
                <p:nvPr/>
              </p:nvSpPr>
              <p:spPr>
                <a:xfrm>
                  <a:off x="4996175" y="1660921"/>
                  <a:ext cx="1128712" cy="33575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Exporter</a:t>
                  </a: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86BEF4-9FF2-03FF-EB77-BB2E2926D907}"/>
                  </a:ext>
                </a:extLst>
              </p:cNvPr>
              <p:cNvSpPr txBox="1"/>
              <p:nvPr/>
            </p:nvSpPr>
            <p:spPr>
              <a:xfrm>
                <a:off x="2664012" y="2318151"/>
                <a:ext cx="39219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78607F-607A-FC03-6592-96E4152ED32C}"/>
                </a:ext>
              </a:extLst>
            </p:cNvPr>
            <p:cNvSpPr txBox="1"/>
            <p:nvPr/>
          </p:nvSpPr>
          <p:spPr>
            <a:xfrm>
              <a:off x="3823237" y="1311968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Metrics Pipeline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FB026C-FEE7-6543-F8A6-38E9B446425D}"/>
              </a:ext>
            </a:extLst>
          </p:cNvPr>
          <p:cNvGrpSpPr/>
          <p:nvPr/>
        </p:nvGrpSpPr>
        <p:grpSpPr>
          <a:xfrm>
            <a:off x="3816299" y="4628272"/>
            <a:ext cx="4303231" cy="1139136"/>
            <a:chOff x="2344434" y="1311968"/>
            <a:chExt cx="4303231" cy="113913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C7D1304-DF54-79BC-219C-8917C0FE6CB7}"/>
                </a:ext>
              </a:extLst>
            </p:cNvPr>
            <p:cNvGrpSpPr/>
            <p:nvPr/>
          </p:nvGrpSpPr>
          <p:grpSpPr>
            <a:xfrm>
              <a:off x="2344434" y="1668264"/>
              <a:ext cx="4303231" cy="782840"/>
              <a:chOff x="2484073" y="1843088"/>
              <a:chExt cx="4303231" cy="78284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B79394C-DC39-5D72-5E30-356C0F48B18C}"/>
                  </a:ext>
                </a:extLst>
              </p:cNvPr>
              <p:cNvGrpSpPr/>
              <p:nvPr/>
            </p:nvGrpSpPr>
            <p:grpSpPr>
              <a:xfrm>
                <a:off x="2484073" y="1843088"/>
                <a:ext cx="4303231" cy="360758"/>
                <a:chOff x="1821656" y="1643063"/>
                <a:chExt cx="4303231" cy="360758"/>
              </a:xfrm>
            </p:grpSpPr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C661FEA1-F270-232D-0DD8-8F17FC4BE80C}"/>
                    </a:ext>
                  </a:extLst>
                </p:cNvPr>
                <p:cNvSpPr/>
                <p:nvPr/>
              </p:nvSpPr>
              <p:spPr>
                <a:xfrm>
                  <a:off x="1821656" y="1643063"/>
                  <a:ext cx="1128712" cy="33575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Receiver</a:t>
                  </a: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2D4D9777-02D1-BA66-3506-E3F8F38F88FB}"/>
                    </a:ext>
                  </a:extLst>
                </p:cNvPr>
                <p:cNvCxnSpPr>
                  <a:cxnSpLocks/>
                  <a:stCxn id="41" idx="3"/>
                </p:cNvCxnSpPr>
                <p:nvPr/>
              </p:nvCxnSpPr>
              <p:spPr>
                <a:xfrm flipV="1">
                  <a:off x="2950368" y="1810941"/>
                  <a:ext cx="447832" cy="1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67FC1C28-BB3B-C566-91C6-C1C88661DE4D}"/>
                    </a:ext>
                  </a:extLst>
                </p:cNvPr>
                <p:cNvSpPr/>
                <p:nvPr/>
              </p:nvSpPr>
              <p:spPr>
                <a:xfrm>
                  <a:off x="3398200" y="1668064"/>
                  <a:ext cx="1128712" cy="33575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Processor</a:t>
                  </a: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70991048-816C-8ADA-7798-CF128A8BDC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26912" y="1828800"/>
                  <a:ext cx="447832" cy="1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B49080DA-22AE-7161-58E7-2FE0A979BF65}"/>
                    </a:ext>
                  </a:extLst>
                </p:cNvPr>
                <p:cNvSpPr/>
                <p:nvPr/>
              </p:nvSpPr>
              <p:spPr>
                <a:xfrm>
                  <a:off x="4996175" y="1660921"/>
                  <a:ext cx="1128712" cy="33575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Exporter</a:t>
                  </a: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9806DF-E91B-EBB0-38B7-C8E56DF466B9}"/>
                  </a:ext>
                </a:extLst>
              </p:cNvPr>
              <p:cNvSpPr txBox="1"/>
              <p:nvPr/>
            </p:nvSpPr>
            <p:spPr>
              <a:xfrm>
                <a:off x="2664012" y="2318151"/>
                <a:ext cx="39219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51575D-CDA1-CF4D-A5F8-03AB2E33AB11}"/>
                </a:ext>
              </a:extLst>
            </p:cNvPr>
            <p:cNvSpPr txBox="1"/>
            <p:nvPr/>
          </p:nvSpPr>
          <p:spPr>
            <a:xfrm>
              <a:off x="3823237" y="1311968"/>
              <a:ext cx="1346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Logs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616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EA2CFA-1562-B177-4B0D-FEA32A3945B0}"/>
              </a:ext>
            </a:extLst>
          </p:cNvPr>
          <p:cNvSpPr/>
          <p:nvPr/>
        </p:nvSpPr>
        <p:spPr>
          <a:xfrm>
            <a:off x="0" y="0"/>
            <a:ext cx="12192000" cy="1393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2FA6C-8255-24D4-DCC6-4D183F2E8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5" y="536729"/>
            <a:ext cx="10798628" cy="85664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USE case: Migration with </a:t>
            </a:r>
            <a:r>
              <a:rPr lang="en-US" sz="4000" b="1" dirty="0" err="1">
                <a:solidFill>
                  <a:schemeClr val="bg1"/>
                </a:solidFill>
              </a:rPr>
              <a:t>otel</a:t>
            </a:r>
            <a:r>
              <a:rPr lang="en-US" sz="4000" b="1" dirty="0">
                <a:solidFill>
                  <a:schemeClr val="bg1"/>
                </a:solidFill>
              </a:rPr>
              <a:t> collector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6F9188-AE79-DA00-245E-F710B3F347B3}"/>
              </a:ext>
            </a:extLst>
          </p:cNvPr>
          <p:cNvGrpSpPr/>
          <p:nvPr/>
        </p:nvGrpSpPr>
        <p:grpSpPr>
          <a:xfrm>
            <a:off x="351693" y="1654170"/>
            <a:ext cx="2479543" cy="3820630"/>
            <a:chOff x="792398" y="1520849"/>
            <a:chExt cx="2479543" cy="3820630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813B1924-B51D-6673-5742-4B84B5F6F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98" y="1523891"/>
              <a:ext cx="1208313" cy="1208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239F7F17-C443-8F75-B45A-3B58D1AB9B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627" y="1520849"/>
              <a:ext cx="1208314" cy="1208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67BC79-363D-D3F0-8653-DBF46C9082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9856" y="2917242"/>
              <a:ext cx="3157" cy="51175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0CC2AD2-DCC1-63E3-32B7-B62A24D7EBFF}"/>
                </a:ext>
              </a:extLst>
            </p:cNvPr>
            <p:cNvCxnSpPr>
              <a:cxnSpLocks/>
            </p:cNvCxnSpPr>
            <p:nvPr/>
          </p:nvCxnSpPr>
          <p:spPr>
            <a:xfrm>
              <a:off x="2662568" y="2917242"/>
              <a:ext cx="0" cy="50286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20827F-8718-0B00-BA89-5B1A8BBC630D}"/>
                </a:ext>
              </a:extLst>
            </p:cNvPr>
            <p:cNvSpPr txBox="1"/>
            <p:nvPr/>
          </p:nvSpPr>
          <p:spPr>
            <a:xfrm>
              <a:off x="959814" y="2584893"/>
              <a:ext cx="780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Traces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95400B-366D-A8D0-9454-3C30FBEE710C}"/>
                </a:ext>
              </a:extLst>
            </p:cNvPr>
            <p:cNvSpPr txBox="1"/>
            <p:nvPr/>
          </p:nvSpPr>
          <p:spPr>
            <a:xfrm>
              <a:off x="2216406" y="2601591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Metrics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296EFA6-155A-67F9-A586-B846D0D3EDD4}"/>
                </a:ext>
              </a:extLst>
            </p:cNvPr>
            <p:cNvSpPr/>
            <p:nvPr/>
          </p:nvSpPr>
          <p:spPr>
            <a:xfrm>
              <a:off x="1131216" y="3416723"/>
              <a:ext cx="1738990" cy="3117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Otel Collector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4ED16A-985C-622D-3F48-AD157CE49C88}"/>
                </a:ext>
              </a:extLst>
            </p:cNvPr>
            <p:cNvCxnSpPr>
              <a:cxnSpLocks/>
            </p:cNvCxnSpPr>
            <p:nvPr/>
          </p:nvCxnSpPr>
          <p:spPr>
            <a:xfrm>
              <a:off x="1349856" y="3793206"/>
              <a:ext cx="0" cy="5657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BD9114-0D4C-6B99-EEB4-2178C49E065A}"/>
                </a:ext>
              </a:extLst>
            </p:cNvPr>
            <p:cNvSpPr txBox="1"/>
            <p:nvPr/>
          </p:nvSpPr>
          <p:spPr>
            <a:xfrm>
              <a:off x="896847" y="4276015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Metrics</a:t>
              </a:r>
            </a:p>
          </p:txBody>
        </p:sp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943C01F3-B041-8F67-09D2-8A373E7CD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727" y="4516474"/>
              <a:ext cx="780086" cy="780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5C94EB-E8CA-E0AB-96C2-1B89A3F53BC0}"/>
                </a:ext>
              </a:extLst>
            </p:cNvPr>
            <p:cNvCxnSpPr>
              <a:cxnSpLocks/>
            </p:cNvCxnSpPr>
            <p:nvPr/>
          </p:nvCxnSpPr>
          <p:spPr>
            <a:xfrm>
              <a:off x="2669414" y="3793206"/>
              <a:ext cx="0" cy="5657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14">
              <a:extLst>
                <a:ext uri="{FF2B5EF4-FFF2-40B4-BE49-F238E27FC236}">
                  <a16:creationId xmlns:a16="http://schemas.microsoft.com/office/drawing/2014/main" id="{0CABF73A-4D62-C7AF-4BB0-D95C908E6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390" y="4468627"/>
              <a:ext cx="872852" cy="872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5F1620-34A9-D4A9-87B8-26F356F8D981}"/>
                </a:ext>
              </a:extLst>
            </p:cNvPr>
            <p:cNvSpPr txBox="1"/>
            <p:nvPr/>
          </p:nvSpPr>
          <p:spPr>
            <a:xfrm>
              <a:off x="2272525" y="4276015"/>
              <a:ext cx="780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Traces</a:t>
              </a:r>
            </a:p>
          </p:txBody>
        </p:sp>
      </p:grpSp>
      <p:sp>
        <p:nvSpPr>
          <p:cNvPr id="33" name="Chevron 32">
            <a:extLst>
              <a:ext uri="{FF2B5EF4-FFF2-40B4-BE49-F238E27FC236}">
                <a16:creationId xmlns:a16="http://schemas.microsoft.com/office/drawing/2014/main" id="{6DE2849B-B588-B162-FF71-7C7805BC6B10}"/>
              </a:ext>
            </a:extLst>
          </p:cNvPr>
          <p:cNvSpPr/>
          <p:nvPr/>
        </p:nvSpPr>
        <p:spPr>
          <a:xfrm>
            <a:off x="5819433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5B9899CF-F40B-1BB7-311B-C031AEE07DD7}"/>
              </a:ext>
            </a:extLst>
          </p:cNvPr>
          <p:cNvSpPr/>
          <p:nvPr/>
        </p:nvSpPr>
        <p:spPr>
          <a:xfrm>
            <a:off x="6186825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92178F0C-2F98-0DC6-742C-C92B1B1A83A6}"/>
              </a:ext>
            </a:extLst>
          </p:cNvPr>
          <p:cNvSpPr/>
          <p:nvPr/>
        </p:nvSpPr>
        <p:spPr>
          <a:xfrm>
            <a:off x="6549169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954D332A-54D1-0CE6-057E-480F9C211258}"/>
              </a:ext>
            </a:extLst>
          </p:cNvPr>
          <p:cNvSpPr/>
          <p:nvPr/>
        </p:nvSpPr>
        <p:spPr>
          <a:xfrm>
            <a:off x="6902839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BA4FAE9C-0EB1-2992-D0CF-9F4087005471}"/>
              </a:ext>
            </a:extLst>
          </p:cNvPr>
          <p:cNvSpPr/>
          <p:nvPr/>
        </p:nvSpPr>
        <p:spPr>
          <a:xfrm>
            <a:off x="7257134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DC2379FF-F735-61AB-31F8-C49E895EC58E}"/>
              </a:ext>
            </a:extLst>
          </p:cNvPr>
          <p:cNvSpPr/>
          <p:nvPr/>
        </p:nvSpPr>
        <p:spPr>
          <a:xfrm>
            <a:off x="4028062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3F492687-E86B-8928-790C-61CDE81198C3}"/>
              </a:ext>
            </a:extLst>
          </p:cNvPr>
          <p:cNvSpPr/>
          <p:nvPr/>
        </p:nvSpPr>
        <p:spPr>
          <a:xfrm>
            <a:off x="4395454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E104B923-3ED4-3F4B-1583-992EC46944BF}"/>
              </a:ext>
            </a:extLst>
          </p:cNvPr>
          <p:cNvSpPr/>
          <p:nvPr/>
        </p:nvSpPr>
        <p:spPr>
          <a:xfrm>
            <a:off x="4757798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DDABFABC-E138-2C39-F7A7-CE1341E31577}"/>
              </a:ext>
            </a:extLst>
          </p:cNvPr>
          <p:cNvSpPr/>
          <p:nvPr/>
        </p:nvSpPr>
        <p:spPr>
          <a:xfrm>
            <a:off x="5111468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63FAED75-A36C-0BB7-A767-04C8299A2049}"/>
              </a:ext>
            </a:extLst>
          </p:cNvPr>
          <p:cNvSpPr/>
          <p:nvPr/>
        </p:nvSpPr>
        <p:spPr>
          <a:xfrm>
            <a:off x="5465763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9BE6F2-5AE4-2F65-68B1-C2CCD43BAC33}"/>
              </a:ext>
            </a:extLst>
          </p:cNvPr>
          <p:cNvSpPr txBox="1"/>
          <p:nvPr/>
        </p:nvSpPr>
        <p:spPr>
          <a:xfrm>
            <a:off x="3858609" y="2228092"/>
            <a:ext cx="413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if Stakeholders make the decision to</a:t>
            </a:r>
          </a:p>
          <a:p>
            <a:r>
              <a:rPr lang="en-US" dirty="0">
                <a:solidFill>
                  <a:schemeClr val="bg1"/>
                </a:solidFill>
              </a:rPr>
              <a:t>decommission Prometheus and Jaeger?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EB2C19-113C-4CCF-FC38-6C5C212E2AD2}"/>
              </a:ext>
            </a:extLst>
          </p:cNvPr>
          <p:cNvSpPr txBox="1"/>
          <p:nvPr/>
        </p:nvSpPr>
        <p:spPr>
          <a:xfrm>
            <a:off x="4837915" y="3457569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Migration required?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790173-2FD4-C76E-BDEA-A87566E20631}"/>
              </a:ext>
            </a:extLst>
          </p:cNvPr>
          <p:cNvSpPr txBox="1"/>
          <p:nvPr/>
        </p:nvSpPr>
        <p:spPr>
          <a:xfrm>
            <a:off x="4411125" y="4114972"/>
            <a:ext cx="270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No! we have </a:t>
            </a:r>
            <a:r>
              <a:rPr lang="en-US" dirty="0" err="1">
                <a:solidFill>
                  <a:schemeClr val="bg1"/>
                </a:solidFill>
              </a:rPr>
              <a:t>OTel</a:t>
            </a:r>
            <a:r>
              <a:rPr lang="en-US" dirty="0">
                <a:solidFill>
                  <a:schemeClr val="bg1"/>
                </a:solidFill>
              </a:rPr>
              <a:t> Collector</a:t>
            </a: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67F638E4-56C4-3E4C-F335-CAC6120F09CC}"/>
              </a:ext>
            </a:extLst>
          </p:cNvPr>
          <p:cNvSpPr/>
          <p:nvPr/>
        </p:nvSpPr>
        <p:spPr>
          <a:xfrm>
            <a:off x="3658919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12104ED4-8873-7274-F4CB-A0E982AEACC5}"/>
              </a:ext>
            </a:extLst>
          </p:cNvPr>
          <p:cNvSpPr/>
          <p:nvPr/>
        </p:nvSpPr>
        <p:spPr>
          <a:xfrm>
            <a:off x="7619350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F8DCE12E-65C7-9BF5-C903-BCC688FA3AF2}"/>
              </a:ext>
            </a:extLst>
          </p:cNvPr>
          <p:cNvSpPr/>
          <p:nvPr/>
        </p:nvSpPr>
        <p:spPr>
          <a:xfrm>
            <a:off x="7958325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31743ED8-EEFC-047C-0474-5179FCB02716}"/>
              </a:ext>
            </a:extLst>
          </p:cNvPr>
          <p:cNvSpPr/>
          <p:nvPr/>
        </p:nvSpPr>
        <p:spPr>
          <a:xfrm>
            <a:off x="3307000" y="2891114"/>
            <a:ext cx="452406" cy="51175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39AB3A-B017-6E32-80B5-16EF51F44F90}"/>
              </a:ext>
            </a:extLst>
          </p:cNvPr>
          <p:cNvSpPr txBox="1"/>
          <p:nvPr/>
        </p:nvSpPr>
        <p:spPr>
          <a:xfrm>
            <a:off x="4757798" y="4532151"/>
            <a:ext cx="205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Backend isolation!!!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9E0604F-7258-ECD0-EAB6-1890C26D8550}"/>
              </a:ext>
            </a:extLst>
          </p:cNvPr>
          <p:cNvGrpSpPr/>
          <p:nvPr/>
        </p:nvGrpSpPr>
        <p:grpSpPr>
          <a:xfrm>
            <a:off x="9006296" y="1512723"/>
            <a:ext cx="2479543" cy="4284461"/>
            <a:chOff x="8812302" y="1779087"/>
            <a:chExt cx="2479543" cy="4284461"/>
          </a:xfrm>
        </p:grpSpPr>
        <p:pic>
          <p:nvPicPr>
            <p:cNvPr id="55" name="Picture 4">
              <a:extLst>
                <a:ext uri="{FF2B5EF4-FFF2-40B4-BE49-F238E27FC236}">
                  <a16:creationId xmlns:a16="http://schemas.microsoft.com/office/drawing/2014/main" id="{CE769B77-BE84-DEC4-8E8C-7FC24CC14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2302" y="1782129"/>
              <a:ext cx="1208313" cy="1208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6">
              <a:extLst>
                <a:ext uri="{FF2B5EF4-FFF2-40B4-BE49-F238E27FC236}">
                  <a16:creationId xmlns:a16="http://schemas.microsoft.com/office/drawing/2014/main" id="{B0600771-6215-CE0F-57CA-694414E37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3531" y="1779087"/>
              <a:ext cx="1208314" cy="1208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9E803F9-DA46-76C7-66E8-077947DAB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760" y="3175480"/>
              <a:ext cx="3157" cy="51175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307E3C-BD08-E00A-47CA-C2C78FDFAE3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2472" y="3175480"/>
              <a:ext cx="0" cy="50286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858A005-F124-B453-2DCC-C9AB05B3FB0A}"/>
                </a:ext>
              </a:extLst>
            </p:cNvPr>
            <p:cNvSpPr txBox="1"/>
            <p:nvPr/>
          </p:nvSpPr>
          <p:spPr>
            <a:xfrm>
              <a:off x="8979718" y="2843131"/>
              <a:ext cx="780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Traces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C225886-845C-3E51-66AB-650C06F42E74}"/>
                </a:ext>
              </a:extLst>
            </p:cNvPr>
            <p:cNvSpPr txBox="1"/>
            <p:nvPr/>
          </p:nvSpPr>
          <p:spPr>
            <a:xfrm>
              <a:off x="10236310" y="2859829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Metrics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49034B71-C5DB-2A26-710E-3A856C0E7339}"/>
                </a:ext>
              </a:extLst>
            </p:cNvPr>
            <p:cNvSpPr/>
            <p:nvPr/>
          </p:nvSpPr>
          <p:spPr>
            <a:xfrm>
              <a:off x="9151120" y="3674961"/>
              <a:ext cx="1738990" cy="3117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Otel Collector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BFFEFCD-06F6-94B2-65D9-EF0EFAD9BC05}"/>
                </a:ext>
              </a:extLst>
            </p:cNvPr>
            <p:cNvCxnSpPr>
              <a:cxnSpLocks/>
            </p:cNvCxnSpPr>
            <p:nvPr/>
          </p:nvCxnSpPr>
          <p:spPr>
            <a:xfrm>
              <a:off x="9369760" y="4051444"/>
              <a:ext cx="0" cy="5657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702A8E-6561-C5D0-E867-983A6C771126}"/>
                </a:ext>
              </a:extLst>
            </p:cNvPr>
            <p:cNvSpPr txBox="1"/>
            <p:nvPr/>
          </p:nvSpPr>
          <p:spPr>
            <a:xfrm>
              <a:off x="8916751" y="4534253"/>
              <a:ext cx="906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Metrics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FD127CB-219A-C6C6-8742-2EEAA70E51F5}"/>
                </a:ext>
              </a:extLst>
            </p:cNvPr>
            <p:cNvCxnSpPr>
              <a:cxnSpLocks/>
            </p:cNvCxnSpPr>
            <p:nvPr/>
          </p:nvCxnSpPr>
          <p:spPr>
            <a:xfrm>
              <a:off x="10689318" y="4051444"/>
              <a:ext cx="0" cy="56579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88440B-EF2A-86A1-5461-CBF7E68218CA}"/>
                </a:ext>
              </a:extLst>
            </p:cNvPr>
            <p:cNvSpPr txBox="1"/>
            <p:nvPr/>
          </p:nvSpPr>
          <p:spPr>
            <a:xfrm>
              <a:off x="10292429" y="4534253"/>
              <a:ext cx="780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Traces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3788CE7-F669-A0D5-3DC2-B6DA620AA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65661" y="4801913"/>
              <a:ext cx="906016" cy="948297"/>
            </a:xfrm>
            <a:prstGeom prst="rect">
              <a:avLst/>
            </a:prstGeom>
          </p:spPr>
        </p:pic>
        <p:pic>
          <p:nvPicPr>
            <p:cNvPr id="67" name="Picture 20">
              <a:extLst>
                <a:ext uri="{FF2B5EF4-FFF2-40B4-BE49-F238E27FC236}">
                  <a16:creationId xmlns:a16="http://schemas.microsoft.com/office/drawing/2014/main" id="{5CF48AF7-9397-DCCB-2523-92286CBCEB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4755" y="4801913"/>
              <a:ext cx="1063902" cy="974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FDFC446-3440-BA18-EB93-0B8A36D2888F}"/>
                </a:ext>
              </a:extLst>
            </p:cNvPr>
            <p:cNvSpPr txBox="1"/>
            <p:nvPr/>
          </p:nvSpPr>
          <p:spPr>
            <a:xfrm>
              <a:off x="8981577" y="5666508"/>
              <a:ext cx="778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Statsd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DCAB48B-BECA-7D09-28E7-C8076B511FE6}"/>
                </a:ext>
              </a:extLst>
            </p:cNvPr>
            <p:cNvSpPr txBox="1"/>
            <p:nvPr/>
          </p:nvSpPr>
          <p:spPr>
            <a:xfrm>
              <a:off x="10340641" y="5694216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Zipkin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B3BB249-748E-51FE-9222-6D2471F63410}"/>
              </a:ext>
            </a:extLst>
          </p:cNvPr>
          <p:cNvSpPr txBox="1"/>
          <p:nvPr/>
        </p:nvSpPr>
        <p:spPr>
          <a:xfrm>
            <a:off x="228437" y="5297176"/>
            <a:ext cx="13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Prometheus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034E6F-CEFF-DAB1-0A4A-E812BADBC6A7}"/>
              </a:ext>
            </a:extLst>
          </p:cNvPr>
          <p:cNvSpPr txBox="1"/>
          <p:nvPr/>
        </p:nvSpPr>
        <p:spPr>
          <a:xfrm>
            <a:off x="1877974" y="5303559"/>
            <a:ext cx="794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Jaeger</a:t>
            </a:r>
          </a:p>
        </p:txBody>
      </p:sp>
    </p:spTree>
    <p:extLst>
      <p:ext uri="{BB962C8B-B14F-4D97-AF65-F5344CB8AC3E}">
        <p14:creationId xmlns:p14="http://schemas.microsoft.com/office/powerpoint/2010/main" val="811593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6387C4B-C124-4820-EE84-71891BC2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371" y="1833969"/>
            <a:ext cx="4712784" cy="1808787"/>
          </a:xfrm>
        </p:spPr>
        <p:txBody>
          <a:bodyPr/>
          <a:lstStyle/>
          <a:p>
            <a:r>
              <a:rPr lang="en-US" sz="10000" dirty="0"/>
              <a:t>DEMO</a:t>
            </a:r>
            <a:endParaRPr lang="ru-RU" sz="1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A82CE-57D2-AFCE-66E6-D91B78BC76C0}"/>
              </a:ext>
            </a:extLst>
          </p:cNvPr>
          <p:cNvSpPr txBox="1"/>
          <p:nvPr/>
        </p:nvSpPr>
        <p:spPr>
          <a:xfrm>
            <a:off x="3643180" y="3722914"/>
            <a:ext cx="47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Traces System Migration</a:t>
            </a:r>
          </a:p>
        </p:txBody>
      </p:sp>
    </p:spTree>
    <p:extLst>
      <p:ext uri="{BB962C8B-B14F-4D97-AF65-F5344CB8AC3E}">
        <p14:creationId xmlns:p14="http://schemas.microsoft.com/office/powerpoint/2010/main" val="38901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544D10-AEC2-8B21-6406-6E810C0E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9" y="1110370"/>
            <a:ext cx="8989588" cy="983098"/>
          </a:xfrm>
        </p:spPr>
        <p:txBody>
          <a:bodyPr>
            <a:normAutofit fontScale="90000"/>
          </a:bodyPr>
          <a:lstStyle/>
          <a:p>
            <a:r>
              <a:rPr lang="en-US" sz="10000" dirty="0"/>
              <a:t>THANK YOU!</a:t>
            </a:r>
            <a:endParaRPr lang="ru-RU" sz="1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E5466-0526-089A-E7AF-9A1FA19F5987}"/>
              </a:ext>
            </a:extLst>
          </p:cNvPr>
          <p:cNvSpPr txBox="1"/>
          <p:nvPr/>
        </p:nvSpPr>
        <p:spPr>
          <a:xfrm>
            <a:off x="1263749" y="2732313"/>
            <a:ext cx="1004650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ALEJANDRO ARBOLEDA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effectLst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Email: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alejandro.arboleda.quiroz@gmail.com</a:t>
            </a:r>
            <a:endParaRPr lang="en-US" sz="2800" dirty="0">
              <a:solidFill>
                <a:srgbClr val="000000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Linkedin:</a:t>
            </a:r>
            <a:r>
              <a:rPr lang="es-ES" sz="28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https://www.linkedin.com/in/alejandro-arboleda-quiroz</a:t>
            </a:r>
            <a:endParaRPr lang="es-ES" sz="2800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Demo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latin typeface="+mj-lt"/>
              </a:rPr>
              <a:t>code: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  <a:hlinkClick r:id="rId4"/>
              </a:rPr>
              <a:t>https://github.com/arboleda-alejandro/talks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2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CDD60-481C-012A-EC60-7644AE7D0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08319"/>
            <a:ext cx="5519056" cy="498655"/>
          </a:xfrm>
        </p:spPr>
        <p:txBody>
          <a:bodyPr>
            <a:noAutofit/>
          </a:bodyPr>
          <a:lstStyle/>
          <a:p>
            <a:r>
              <a:rPr lang="es-ES" sz="3600" b="1" dirty="0"/>
              <a:t>ALEJANDRO ARBOLEDA</a:t>
            </a:r>
            <a:endParaRPr lang="en-US" sz="3600" b="1" dirty="0"/>
          </a:p>
        </p:txBody>
      </p:sp>
      <p:pic>
        <p:nvPicPr>
          <p:cNvPr id="8" name="Content Placeholder 7" descr="A person with a beard and a watch&#10;&#10;Description automatically generated">
            <a:extLst>
              <a:ext uri="{FF2B5EF4-FFF2-40B4-BE49-F238E27FC236}">
                <a16:creationId xmlns:a16="http://schemas.microsoft.com/office/drawing/2014/main" id="{3D45BFF7-2BE1-E89F-35B3-AC7CE4F37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3302" y="822475"/>
            <a:ext cx="4337735" cy="5181600"/>
          </a:xfr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71320E-0999-ED94-A951-5D60EFD30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7059" y="2668759"/>
            <a:ext cx="5519056" cy="26315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Electronical Engineer</a:t>
            </a:r>
            <a:endParaRPr lang="en-US" sz="18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AWS DevOps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5x AWS Certified</a:t>
            </a:r>
            <a:endParaRPr lang="en-US" sz="18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3X Linux Foundation Certified (LFCS, CKA, CKAD)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+mj-lt"/>
              </a:rPr>
              <a:t>Hashicorp</a:t>
            </a:r>
            <a:r>
              <a:rPr lang="en-US" sz="1800" b="1" dirty="0">
                <a:latin typeface="+mj-lt"/>
              </a:rPr>
              <a:t> Terraform Certified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Python Developer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5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B2FCCF-89C9-9BF9-92CE-DD11D80E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67" y="2120570"/>
            <a:ext cx="4365172" cy="2460015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53539BB1-8C38-95C7-C64C-077AEF46D30B}"/>
              </a:ext>
            </a:extLst>
          </p:cNvPr>
          <p:cNvSpPr txBox="1">
            <a:spLocks/>
          </p:cNvSpPr>
          <p:nvPr/>
        </p:nvSpPr>
        <p:spPr>
          <a:xfrm>
            <a:off x="6929048" y="861723"/>
            <a:ext cx="4073952" cy="3745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317420" indent="-2317420" algn="l" rtl="0" eaLnBrk="0" fontAlgn="base" hangingPunct="0">
              <a:lnSpc>
                <a:spcPct val="90000"/>
              </a:lnSpc>
              <a:spcBef>
                <a:spcPts val="10139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38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2260" indent="-2317420" algn="l" rtl="0" eaLnBrk="0" fontAlgn="base" hangingPunct="0">
              <a:lnSpc>
                <a:spcPct val="90000"/>
              </a:lnSpc>
              <a:spcBef>
                <a:spcPts val="506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3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7101" indent="-2317420" algn="l" rtl="0" eaLnBrk="0" fontAlgn="base" hangingPunct="0">
              <a:lnSpc>
                <a:spcPct val="90000"/>
              </a:lnSpc>
              <a:spcBef>
                <a:spcPts val="506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21943" indent="-2317420" algn="l" rtl="0" eaLnBrk="0" fontAlgn="base" hangingPunct="0">
              <a:lnSpc>
                <a:spcPct val="90000"/>
              </a:lnSpc>
              <a:spcBef>
                <a:spcPts val="506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6783" indent="-2317420" algn="l" rtl="0" eaLnBrk="0" fontAlgn="base" hangingPunct="0">
              <a:lnSpc>
                <a:spcPct val="90000"/>
              </a:lnSpc>
              <a:spcBef>
                <a:spcPts val="506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91619" indent="-2317420" algn="l" defTabSz="9269680" rtl="0" eaLnBrk="1" latinLnBrk="0" hangingPunct="1">
              <a:lnSpc>
                <a:spcPct val="90000"/>
              </a:lnSpc>
              <a:spcBef>
                <a:spcPts val="5067"/>
              </a:spcBef>
              <a:buFont typeface="Arial" panose="020B0604020202020204" pitchFamily="34" charset="0"/>
              <a:buChar char="•"/>
              <a:defRPr sz="18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26458" indent="-2317420" algn="l" defTabSz="9269680" rtl="0" eaLnBrk="1" latinLnBrk="0" hangingPunct="1">
              <a:lnSpc>
                <a:spcPct val="90000"/>
              </a:lnSpc>
              <a:spcBef>
                <a:spcPts val="5067"/>
              </a:spcBef>
              <a:buFont typeface="Arial" panose="020B0604020202020204" pitchFamily="34" charset="0"/>
              <a:buChar char="•"/>
              <a:defRPr sz="18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61299" indent="-2317420" algn="l" defTabSz="9269680" rtl="0" eaLnBrk="1" latinLnBrk="0" hangingPunct="1">
              <a:lnSpc>
                <a:spcPct val="90000"/>
              </a:lnSpc>
              <a:spcBef>
                <a:spcPts val="5067"/>
              </a:spcBef>
              <a:buFont typeface="Arial" panose="020B0604020202020204" pitchFamily="34" charset="0"/>
              <a:buChar char="•"/>
              <a:defRPr sz="18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396138" indent="-2317420" algn="l" defTabSz="9269680" rtl="0" eaLnBrk="1" latinLnBrk="0" hangingPunct="1">
              <a:lnSpc>
                <a:spcPct val="90000"/>
              </a:lnSpc>
              <a:spcBef>
                <a:spcPts val="5067"/>
              </a:spcBef>
              <a:buFont typeface="Arial" panose="020B0604020202020204" pitchFamily="34" charset="0"/>
              <a:buChar char="•"/>
              <a:defRPr sz="182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ts val="248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Telemetry Signals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A88E36-DED9-1785-A515-D11B6301D1CB}"/>
              </a:ext>
            </a:extLst>
          </p:cNvPr>
          <p:cNvSpPr txBox="1">
            <a:spLocks/>
          </p:cNvSpPr>
          <p:nvPr/>
        </p:nvSpPr>
        <p:spPr>
          <a:xfrm>
            <a:off x="6274564" y="885172"/>
            <a:ext cx="786983" cy="61514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3600" b="1" dirty="0">
                <a:ln w="15875">
                  <a:solidFill>
                    <a:schemeClr val="bg1"/>
                  </a:solidFill>
                </a:ln>
                <a:noFill/>
              </a:rPr>
              <a:t>01</a:t>
            </a:r>
            <a:endParaRPr lang="en-UA" sz="3600" b="1">
              <a:ln w="158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C29BFF-400A-0AF6-7FEE-59D35D9CE53C}"/>
              </a:ext>
            </a:extLst>
          </p:cNvPr>
          <p:cNvCxnSpPr/>
          <p:nvPr/>
        </p:nvCxnSpPr>
        <p:spPr>
          <a:xfrm>
            <a:off x="6274564" y="1357606"/>
            <a:ext cx="51690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1FF4D77-F9A9-A9BF-BD40-4F41620F551D}"/>
              </a:ext>
            </a:extLst>
          </p:cNvPr>
          <p:cNvSpPr txBox="1">
            <a:spLocks/>
          </p:cNvSpPr>
          <p:nvPr/>
        </p:nvSpPr>
        <p:spPr>
          <a:xfrm>
            <a:off x="6274564" y="1672250"/>
            <a:ext cx="786983" cy="61514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3600" b="1" dirty="0">
                <a:ln w="15875">
                  <a:solidFill>
                    <a:schemeClr val="bg1"/>
                  </a:solidFill>
                </a:ln>
                <a:noFill/>
              </a:rPr>
              <a:t>02</a:t>
            </a:r>
            <a:endParaRPr lang="en-UA" sz="3600" b="1">
              <a:ln w="158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3F5FB7-59C3-7E72-332E-5D1352A28FF0}"/>
              </a:ext>
            </a:extLst>
          </p:cNvPr>
          <p:cNvCxnSpPr/>
          <p:nvPr/>
        </p:nvCxnSpPr>
        <p:spPr>
          <a:xfrm>
            <a:off x="6274564" y="2144684"/>
            <a:ext cx="51690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4BA3E4E-20E4-69AF-8A4C-7E39CCD2F885}"/>
              </a:ext>
            </a:extLst>
          </p:cNvPr>
          <p:cNvSpPr txBox="1">
            <a:spLocks/>
          </p:cNvSpPr>
          <p:nvPr/>
        </p:nvSpPr>
        <p:spPr>
          <a:xfrm>
            <a:off x="6274564" y="2528776"/>
            <a:ext cx="786983" cy="61514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3600" b="1" dirty="0">
                <a:ln w="15875">
                  <a:solidFill>
                    <a:schemeClr val="bg1"/>
                  </a:solidFill>
                </a:ln>
                <a:noFill/>
              </a:rPr>
              <a:t>03</a:t>
            </a:r>
            <a:endParaRPr lang="en-UA" sz="3600" b="1">
              <a:ln w="158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EB8E5C-15B6-B9DD-B735-2B3E18F74960}"/>
              </a:ext>
            </a:extLst>
          </p:cNvPr>
          <p:cNvCxnSpPr/>
          <p:nvPr/>
        </p:nvCxnSpPr>
        <p:spPr>
          <a:xfrm>
            <a:off x="6274564" y="3001210"/>
            <a:ext cx="51690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9C7B1068-A858-ED07-6720-CF694F994C0C}"/>
              </a:ext>
            </a:extLst>
          </p:cNvPr>
          <p:cNvSpPr txBox="1">
            <a:spLocks/>
          </p:cNvSpPr>
          <p:nvPr/>
        </p:nvSpPr>
        <p:spPr>
          <a:xfrm>
            <a:off x="6274564" y="3350578"/>
            <a:ext cx="786983" cy="61514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3600" b="1" dirty="0">
                <a:ln w="15875">
                  <a:solidFill>
                    <a:schemeClr val="bg1"/>
                  </a:solidFill>
                </a:ln>
                <a:noFill/>
              </a:rPr>
              <a:t>04</a:t>
            </a:r>
            <a:endParaRPr lang="en-UA" sz="3600" b="1">
              <a:ln w="158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C30D06-C563-C6CA-A7F4-DF713AA05AA0}"/>
              </a:ext>
            </a:extLst>
          </p:cNvPr>
          <p:cNvCxnSpPr/>
          <p:nvPr/>
        </p:nvCxnSpPr>
        <p:spPr>
          <a:xfrm>
            <a:off x="6274564" y="3823012"/>
            <a:ext cx="51690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4B5F035-7EED-DA39-2F54-93919DB6C885}"/>
              </a:ext>
            </a:extLst>
          </p:cNvPr>
          <p:cNvSpPr txBox="1">
            <a:spLocks/>
          </p:cNvSpPr>
          <p:nvPr/>
        </p:nvSpPr>
        <p:spPr>
          <a:xfrm>
            <a:off x="6274564" y="4299702"/>
            <a:ext cx="786983" cy="61514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3600" b="1" dirty="0">
                <a:ln w="15875">
                  <a:solidFill>
                    <a:schemeClr val="bg1"/>
                  </a:solidFill>
                </a:ln>
                <a:noFill/>
              </a:rPr>
              <a:t>05</a:t>
            </a:r>
            <a:endParaRPr lang="en-UA" sz="3600" b="1">
              <a:ln w="158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55F35E-E91B-0FD1-5D78-1C0567B05D32}"/>
              </a:ext>
            </a:extLst>
          </p:cNvPr>
          <p:cNvCxnSpPr/>
          <p:nvPr/>
        </p:nvCxnSpPr>
        <p:spPr>
          <a:xfrm>
            <a:off x="6274564" y="4772136"/>
            <a:ext cx="51690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9FF61E-7907-4D89-86AC-C0D03521BD55}"/>
              </a:ext>
            </a:extLst>
          </p:cNvPr>
          <p:cNvSpPr txBox="1"/>
          <p:nvPr/>
        </p:nvSpPr>
        <p:spPr>
          <a:xfrm>
            <a:off x="6929047" y="3280531"/>
            <a:ext cx="415867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>
              <a:lnSpc>
                <a:spcPts val="248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OpenTelemetry and OTel Collector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715DF2-DA09-2BEB-EF9D-0D141F9F225B}"/>
              </a:ext>
            </a:extLst>
          </p:cNvPr>
          <p:cNvSpPr txBox="1"/>
          <p:nvPr/>
        </p:nvSpPr>
        <p:spPr>
          <a:xfrm>
            <a:off x="6929048" y="4245045"/>
            <a:ext cx="415867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>
              <a:lnSpc>
                <a:spcPts val="248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00ADC-EAAA-5C40-AEC4-935173DA4107}"/>
              </a:ext>
            </a:extLst>
          </p:cNvPr>
          <p:cNvSpPr txBox="1"/>
          <p:nvPr/>
        </p:nvSpPr>
        <p:spPr>
          <a:xfrm>
            <a:off x="6929048" y="2497047"/>
            <a:ext cx="415867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>
              <a:lnSpc>
                <a:spcPts val="248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 OpenTelemetry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9FB85D-7E62-C7EC-E3E1-A2A42F84C1D0}"/>
              </a:ext>
            </a:extLst>
          </p:cNvPr>
          <p:cNvSpPr txBox="1"/>
          <p:nvPr/>
        </p:nvSpPr>
        <p:spPr>
          <a:xfrm>
            <a:off x="6929048" y="1632774"/>
            <a:ext cx="415867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>
              <a:lnSpc>
                <a:spcPts val="248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Observability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0C8F685-71DE-B346-1DE4-D275A9B303CD}"/>
              </a:ext>
            </a:extLst>
          </p:cNvPr>
          <p:cNvSpPr txBox="1">
            <a:spLocks/>
          </p:cNvSpPr>
          <p:nvPr/>
        </p:nvSpPr>
        <p:spPr>
          <a:xfrm>
            <a:off x="6274564" y="5231503"/>
            <a:ext cx="786983" cy="61514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3600" b="1" dirty="0">
                <a:ln w="15875">
                  <a:solidFill>
                    <a:schemeClr val="bg1"/>
                  </a:solidFill>
                </a:ln>
                <a:noFill/>
              </a:rPr>
              <a:t>06</a:t>
            </a:r>
            <a:endParaRPr lang="en-UA" sz="3600" b="1">
              <a:ln w="158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9F057-B6E8-9FC8-E171-C20DB4FFCDC3}"/>
              </a:ext>
            </a:extLst>
          </p:cNvPr>
          <p:cNvSpPr txBox="1"/>
          <p:nvPr/>
        </p:nvSpPr>
        <p:spPr>
          <a:xfrm>
            <a:off x="6929047" y="5180281"/>
            <a:ext cx="415867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>
              <a:lnSpc>
                <a:spcPts val="248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F97F4B-83D6-5061-916B-93E6CE4140FF}"/>
              </a:ext>
            </a:extLst>
          </p:cNvPr>
          <p:cNvCxnSpPr/>
          <p:nvPr/>
        </p:nvCxnSpPr>
        <p:spPr>
          <a:xfrm>
            <a:off x="6274564" y="5711215"/>
            <a:ext cx="51690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3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F90D-4DEB-3186-A7FF-CF9D6394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/>
              <a:t>Telemetry Signals</a:t>
            </a:r>
            <a:br>
              <a:rPr lang="ko-KR" altLang="en-US" sz="4400" b="1" dirty="0"/>
            </a:br>
            <a:endParaRPr lang="en-US" sz="4400" dirty="0"/>
          </a:p>
        </p:txBody>
      </p:sp>
      <p:sp>
        <p:nvSpPr>
          <p:cNvPr id="3" name="직사각형 1">
            <a:extLst>
              <a:ext uri="{FF2B5EF4-FFF2-40B4-BE49-F238E27FC236}">
                <a16:creationId xmlns:a16="http://schemas.microsoft.com/office/drawing/2014/main" id="{80D80521-C736-412E-4B18-B838BE420303}"/>
              </a:ext>
            </a:extLst>
          </p:cNvPr>
          <p:cNvSpPr/>
          <p:nvPr/>
        </p:nvSpPr>
        <p:spPr>
          <a:xfrm>
            <a:off x="1791810" y="3113073"/>
            <a:ext cx="8617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Logs</a:t>
            </a:r>
            <a:endParaRPr lang="ko-KR" altLang="en-US" sz="2000" b="1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4" name="직사각형 2">
            <a:extLst>
              <a:ext uri="{FF2B5EF4-FFF2-40B4-BE49-F238E27FC236}">
                <a16:creationId xmlns:a16="http://schemas.microsoft.com/office/drawing/2014/main" id="{F6BB5379-0050-37D0-2CC6-D1E92F1BA3EE}"/>
              </a:ext>
            </a:extLst>
          </p:cNvPr>
          <p:cNvSpPr/>
          <p:nvPr/>
        </p:nvSpPr>
        <p:spPr>
          <a:xfrm>
            <a:off x="5405958" y="3113073"/>
            <a:ext cx="11405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Metrics</a:t>
            </a:r>
            <a:endParaRPr lang="ko-KR" altLang="en-US" sz="2000" b="1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6E0BA091-E36E-7AD4-792C-59CCCF93F910}"/>
              </a:ext>
            </a:extLst>
          </p:cNvPr>
          <p:cNvSpPr/>
          <p:nvPr/>
        </p:nvSpPr>
        <p:spPr>
          <a:xfrm>
            <a:off x="9189266" y="3056601"/>
            <a:ext cx="1009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Traces</a:t>
            </a:r>
            <a:endParaRPr lang="ko-KR" altLang="en-US" sz="2000" b="1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3EA98-5F05-7E40-572D-FF14F3440B2E}"/>
              </a:ext>
            </a:extLst>
          </p:cNvPr>
          <p:cNvSpPr txBox="1"/>
          <p:nvPr/>
        </p:nvSpPr>
        <p:spPr>
          <a:xfrm>
            <a:off x="949024" y="3593133"/>
            <a:ext cx="2547368" cy="221599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s-ES" sz="20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Registry</a:t>
            </a:r>
            <a:r>
              <a:rPr lang="es-E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20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es-E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individual </a:t>
            </a:r>
            <a:r>
              <a:rPr lang="es-ES" sz="20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events</a:t>
            </a:r>
            <a:r>
              <a:rPr lang="es-E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20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s-E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20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one</a:t>
            </a:r>
            <a:r>
              <a:rPr lang="es-E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20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instance</a:t>
            </a:r>
            <a:r>
              <a:rPr lang="es-E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20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s-E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s-ES" sz="20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system</a:t>
            </a:r>
            <a:r>
              <a:rPr lang="es-E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endParaRPr lang="es-ES" sz="20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What &amp; when happened?</a:t>
            </a:r>
            <a:endParaRPr lang="es-ES" sz="20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ko-KR" altLang="en-US" sz="1800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EB726-DEAA-826E-3A7A-EEF8651FECBE}"/>
              </a:ext>
            </a:extLst>
          </p:cNvPr>
          <p:cNvSpPr txBox="1"/>
          <p:nvPr/>
        </p:nvSpPr>
        <p:spPr>
          <a:xfrm>
            <a:off x="4822316" y="3525896"/>
            <a:ext cx="2547368" cy="224676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0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 err="1"/>
              <a:t>Quantitative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evaluate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system</a:t>
            </a:r>
            <a:r>
              <a:rPr lang="es-ES" dirty="0"/>
              <a:t>.</a:t>
            </a:r>
          </a:p>
          <a:p>
            <a:endParaRPr lang="es-ES" altLang="ko-KR" dirty="0"/>
          </a:p>
          <a:p>
            <a:r>
              <a:rPr lang="en-US" dirty="0"/>
              <a:t>How much?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67A7-FDEC-4FE0-34CD-9669C0F21049}"/>
              </a:ext>
            </a:extLst>
          </p:cNvPr>
          <p:cNvSpPr txBox="1"/>
          <p:nvPr/>
        </p:nvSpPr>
        <p:spPr>
          <a:xfrm>
            <a:off x="8479236" y="3513183"/>
            <a:ext cx="2547368" cy="224676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 sz="20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 err="1"/>
              <a:t>Sequence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and </a:t>
            </a:r>
            <a:r>
              <a:rPr lang="es-ES" dirty="0" err="1"/>
              <a:t>interactions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.</a:t>
            </a:r>
          </a:p>
          <a:p>
            <a:endParaRPr lang="es-ES" altLang="ko-KR" dirty="0"/>
          </a:p>
          <a:p>
            <a:r>
              <a:rPr lang="en-US" dirty="0"/>
              <a:t>How, why and what happened?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0D99C13-43DB-2863-D1C6-256B05DF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42" y="2357142"/>
            <a:ext cx="894245" cy="67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D35C630-1C0A-57AB-54F2-E6DB5705F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812" y="2092823"/>
            <a:ext cx="1050011" cy="96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F8A9068-16A0-E8B6-4D8F-7EE34A23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31" y="2065867"/>
            <a:ext cx="963779" cy="96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45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092B6-052B-8034-ED83-36296FE13C08}"/>
              </a:ext>
            </a:extLst>
          </p:cNvPr>
          <p:cNvSpPr txBox="1"/>
          <p:nvPr/>
        </p:nvSpPr>
        <p:spPr>
          <a:xfrm>
            <a:off x="838201" y="292359"/>
            <a:ext cx="9956800" cy="101566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A9855E"/>
                </a:solidFill>
                <a:cs typeface="Scope One" panose="02060403030504020204" pitchFamily="18" charset="0"/>
              </a:defRPr>
            </a:lvl1pPr>
          </a:lstStyle>
          <a:p>
            <a:pPr algn="l"/>
            <a:r>
              <a:rPr lang="en-US" altLang="ko-KR" sz="6000" b="1" dirty="0">
                <a:solidFill>
                  <a:schemeClr val="tx1"/>
                </a:solidFill>
                <a:latin typeface="+mj-lt"/>
              </a:rPr>
              <a:t>Distributed Tracing</a:t>
            </a:r>
            <a:endParaRPr lang="ko-KR" altLang="en-US" sz="6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17590-89F6-B361-52BD-E47B96036591}"/>
              </a:ext>
            </a:extLst>
          </p:cNvPr>
          <p:cNvSpPr txBox="1"/>
          <p:nvPr/>
        </p:nvSpPr>
        <p:spPr>
          <a:xfrm>
            <a:off x="838201" y="1600591"/>
            <a:ext cx="627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Shows how a transaction (request) is processed end to end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83DC9-5D09-82C9-58B9-60FC991D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" y="2293271"/>
            <a:ext cx="11985171" cy="28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EA2CFA-1562-B177-4B0D-FEA32A3945B0}"/>
              </a:ext>
            </a:extLst>
          </p:cNvPr>
          <p:cNvSpPr/>
          <p:nvPr/>
        </p:nvSpPr>
        <p:spPr>
          <a:xfrm>
            <a:off x="0" y="0"/>
            <a:ext cx="12192000" cy="1393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0FDEE4-755D-56B6-735E-736B29F6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8" y="81643"/>
            <a:ext cx="10131425" cy="1464128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OBSERVABILITY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4397B-B681-224B-5FEE-721D2029577E}"/>
              </a:ext>
            </a:extLst>
          </p:cNvPr>
          <p:cNvSpPr txBox="1"/>
          <p:nvPr/>
        </p:nvSpPr>
        <p:spPr>
          <a:xfrm>
            <a:off x="396564" y="1800451"/>
            <a:ext cx="1106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1. Ability of a system for anybody to infer its internal state based on its logs, metrics, and traces. (Control Theory)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341B2-2730-12D6-7DD7-46FD57943789}"/>
              </a:ext>
            </a:extLst>
          </p:cNvPr>
          <p:cNvSpPr txBox="1"/>
          <p:nvPr/>
        </p:nvSpPr>
        <p:spPr>
          <a:xfrm>
            <a:off x="396564" y="2424463"/>
            <a:ext cx="11068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2. Getting information about the state of a (distributed) system --without shipping new code-- by observing its outputs: Traces, Logs, Metrics (Software engineering)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4B2B01-6836-7160-D409-8DAB8F7E326E}"/>
              </a:ext>
            </a:extLst>
          </p:cNvPr>
          <p:cNvGrpSpPr/>
          <p:nvPr/>
        </p:nvGrpSpPr>
        <p:grpSpPr>
          <a:xfrm>
            <a:off x="3167743" y="3507742"/>
            <a:ext cx="6040347" cy="2993235"/>
            <a:chOff x="2528364" y="2558099"/>
            <a:chExt cx="7074762" cy="3603528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1C84F4C7-8CBF-1023-829F-ABC98ECB4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28364" y="2558099"/>
              <a:ext cx="6673205" cy="3603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C2B3EBEE-6004-4B7C-70CA-5817BA458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9326" y="3371400"/>
              <a:ext cx="623800" cy="596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456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EA2CFA-1562-B177-4B0D-FEA32A3945B0}"/>
              </a:ext>
            </a:extLst>
          </p:cNvPr>
          <p:cNvSpPr/>
          <p:nvPr/>
        </p:nvSpPr>
        <p:spPr>
          <a:xfrm>
            <a:off x="0" y="0"/>
            <a:ext cx="12192000" cy="1393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0FDEE4-755D-56B6-735E-736B29F6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330420"/>
            <a:ext cx="11811000" cy="146412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How was observability Before open telemetry?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C8B0D63D-5171-DD3E-4103-0CA4E1915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22" y="1794548"/>
            <a:ext cx="10542955" cy="643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4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>
            <a:extLst>
              <a:ext uri="{FF2B5EF4-FFF2-40B4-BE49-F238E27FC236}">
                <a16:creationId xmlns:a16="http://schemas.microsoft.com/office/drawing/2014/main" id="{C51B392E-D4D2-448D-FCB3-F371A9D9118A}"/>
              </a:ext>
            </a:extLst>
          </p:cNvPr>
          <p:cNvSpPr/>
          <p:nvPr/>
        </p:nvSpPr>
        <p:spPr>
          <a:xfrm>
            <a:off x="1200597" y="3679076"/>
            <a:ext cx="2547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Specification</a:t>
            </a:r>
            <a:endParaRPr lang="ko-KR" altLang="en-US" sz="2000" b="1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4" name="직사각형 2">
            <a:extLst>
              <a:ext uri="{FF2B5EF4-FFF2-40B4-BE49-F238E27FC236}">
                <a16:creationId xmlns:a16="http://schemas.microsoft.com/office/drawing/2014/main" id="{C4F99438-C710-B65C-6A74-E3825DA277FA}"/>
              </a:ext>
            </a:extLst>
          </p:cNvPr>
          <p:cNvSpPr/>
          <p:nvPr/>
        </p:nvSpPr>
        <p:spPr>
          <a:xfrm>
            <a:off x="4805027" y="3692366"/>
            <a:ext cx="2547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Implementation</a:t>
            </a:r>
            <a:endParaRPr lang="ko-KR" altLang="en-US" sz="2000" b="1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5" name="직사각형 3">
            <a:extLst>
              <a:ext uri="{FF2B5EF4-FFF2-40B4-BE49-F238E27FC236}">
                <a16:creationId xmlns:a16="http://schemas.microsoft.com/office/drawing/2014/main" id="{46441F37-B3B1-CAB3-8599-28B3EFEA95AB}"/>
              </a:ext>
            </a:extLst>
          </p:cNvPr>
          <p:cNvSpPr/>
          <p:nvPr/>
        </p:nvSpPr>
        <p:spPr>
          <a:xfrm>
            <a:off x="7867413" y="3679076"/>
            <a:ext cx="41444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Backend Isolation</a:t>
            </a:r>
            <a:endParaRPr lang="ko-KR" altLang="en-US" sz="2000" b="1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F7C5E-2AF6-D0E2-0098-3FD97392A1C7}"/>
              </a:ext>
            </a:extLst>
          </p:cNvPr>
          <p:cNvSpPr txBox="1"/>
          <p:nvPr/>
        </p:nvSpPr>
        <p:spPr>
          <a:xfrm>
            <a:off x="838201" y="292359"/>
            <a:ext cx="9956800" cy="101566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rgbClr val="A9855E"/>
                </a:solidFill>
                <a:cs typeface="Scope One" panose="02060403030504020204" pitchFamily="18" charset="0"/>
              </a:defRPr>
            </a:lvl1pPr>
          </a:lstStyle>
          <a:p>
            <a:pPr algn="l"/>
            <a:r>
              <a:rPr lang="en-US" altLang="ko-KR" sz="6000" b="1" dirty="0">
                <a:solidFill>
                  <a:schemeClr val="tx1"/>
                </a:solidFill>
                <a:latin typeface="+mj-lt"/>
              </a:rPr>
              <a:t>OpenTelemetry</a:t>
            </a:r>
            <a:endParaRPr lang="ko-KR" altLang="en-US" sz="6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D1FB6-978F-67A7-43F7-4B35CC759F2F}"/>
              </a:ext>
            </a:extLst>
          </p:cNvPr>
          <p:cNvSpPr txBox="1"/>
          <p:nvPr/>
        </p:nvSpPr>
        <p:spPr>
          <a:xfrm>
            <a:off x="1200597" y="4302498"/>
            <a:ext cx="2547368" cy="141577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es-ES" sz="18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Bunch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8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8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readme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files </a:t>
            </a:r>
            <a:r>
              <a:rPr lang="en-U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specifying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8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how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8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8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develop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18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es-E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OpenTelemetry</a:t>
            </a:r>
          </a:p>
          <a:p>
            <a:endParaRPr lang="ko-KR" altLang="en-US" sz="1400" dirty="0"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501C2-521A-D835-135F-0990B2F362F8}"/>
              </a:ext>
            </a:extLst>
          </p:cNvPr>
          <p:cNvSpPr txBox="1"/>
          <p:nvPr/>
        </p:nvSpPr>
        <p:spPr>
          <a:xfrm>
            <a:off x="4822316" y="4351127"/>
            <a:ext cx="2547368" cy="175432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SDK: </a:t>
            </a:r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languages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and </a:t>
            </a:r>
            <a:r>
              <a:rPr lang="es-ES" dirty="0" err="1"/>
              <a:t>send</a:t>
            </a:r>
            <a:r>
              <a:rPr lang="es-ES" dirty="0"/>
              <a:t> Telemetry </a:t>
            </a:r>
            <a:r>
              <a:rPr lang="es-ES" dirty="0" err="1"/>
              <a:t>signals</a:t>
            </a:r>
            <a:r>
              <a:rPr lang="es-ES" dirty="0"/>
              <a:t> and </a:t>
            </a:r>
            <a:r>
              <a:rPr lang="es-ES" dirty="0" err="1"/>
              <a:t>autoinstrument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B8395-06C4-9441-49A0-3EB948141774}"/>
              </a:ext>
            </a:extLst>
          </p:cNvPr>
          <p:cNvSpPr txBox="1"/>
          <p:nvPr/>
        </p:nvSpPr>
        <p:spPr>
          <a:xfrm>
            <a:off x="8742168" y="4396890"/>
            <a:ext cx="2547368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 algn="ctr">
              <a:defRPr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Otel Collector: Receiver, </a:t>
            </a:r>
            <a:r>
              <a:rPr lang="en-US" dirty="0"/>
              <a:t>processor</a:t>
            </a:r>
            <a:r>
              <a:rPr lang="es-ES" dirty="0"/>
              <a:t> and </a:t>
            </a:r>
            <a:r>
              <a:rPr lang="es-ES" dirty="0" err="1"/>
              <a:t>exporter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BD05D-68B9-C982-E646-FC164BB4D7ED}"/>
              </a:ext>
            </a:extLst>
          </p:cNvPr>
          <p:cNvSpPr txBox="1"/>
          <p:nvPr/>
        </p:nvSpPr>
        <p:spPr>
          <a:xfrm>
            <a:off x="838201" y="1385951"/>
            <a:ext cx="887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Collection of APIs, SDKs, and tools to instrument, generate, collect, and export telemetry data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2D07706-9253-D924-6C21-2FA17852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60" y="2550705"/>
            <a:ext cx="988755" cy="115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08D39BAD-E0C6-B8E9-8DD8-0D47707A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2550705"/>
            <a:ext cx="1088571" cy="101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DA39DD6-94DC-5C57-82CE-8C5A2CFA4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329" y="2612249"/>
            <a:ext cx="1468538" cy="74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4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EA2CFA-1562-B177-4B0D-FEA32A3945B0}"/>
              </a:ext>
            </a:extLst>
          </p:cNvPr>
          <p:cNvSpPr/>
          <p:nvPr/>
        </p:nvSpPr>
        <p:spPr>
          <a:xfrm>
            <a:off x="0" y="0"/>
            <a:ext cx="12192000" cy="1393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cument…">
            <a:extLst>
              <a:ext uri="{FF2B5EF4-FFF2-40B4-BE49-F238E27FC236}">
                <a16:creationId xmlns:a16="http://schemas.microsoft.com/office/drawing/2014/main" id="{B69CD3EF-A67F-FDB4-6270-2B9F1489EE08}"/>
              </a:ext>
            </a:extLst>
          </p:cNvPr>
          <p:cNvSpPr txBox="1">
            <a:spLocks/>
          </p:cNvSpPr>
          <p:nvPr/>
        </p:nvSpPr>
        <p:spPr>
          <a:xfrm>
            <a:off x="906709" y="533168"/>
            <a:ext cx="10214909" cy="524394"/>
          </a:xfrm>
          <a:prstGeom prst="rect">
            <a:avLst/>
          </a:prstGeom>
        </p:spPr>
        <p:txBody>
          <a:bodyPr wrap="square" lIns="72029" tIns="36014" rIns="72029" bIns="36014" anchor="t">
            <a:spAutoFit/>
          </a:bodyPr>
          <a:lstStyle>
            <a:lvl1pPr marL="696415" indent="-696415" algn="l" rtl="0" eaLnBrk="0" fontAlgn="base" hangingPunct="0">
              <a:lnSpc>
                <a:spcPts val="31863"/>
              </a:lnSpc>
              <a:spcBef>
                <a:spcPts val="304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3000" kern="1200" cap="all" spc="-460">
                <a:solidFill>
                  <a:schemeClr val="tx1"/>
                </a:solidFill>
                <a:latin typeface="+mn-lt"/>
                <a:ea typeface="+mn-ea"/>
                <a:cs typeface="+mn-cs"/>
                <a:sym typeface="Proxima Nova Black"/>
              </a:defRPr>
            </a:lvl1pPr>
            <a:lvl2pPr marL="2089245" indent="-696415" algn="l" rtl="0" eaLnBrk="0" fontAlgn="base" hangingPunct="0">
              <a:lnSpc>
                <a:spcPct val="90000"/>
              </a:lnSpc>
              <a:spcBef>
                <a:spcPts val="152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3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82075" indent="-696415" algn="l" rtl="0" eaLnBrk="0" fontAlgn="base" hangingPunct="0">
              <a:lnSpc>
                <a:spcPct val="90000"/>
              </a:lnSpc>
              <a:spcBef>
                <a:spcPts val="152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60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74906" indent="-696415" algn="l" rtl="0" eaLnBrk="0" fontAlgn="base" hangingPunct="0">
              <a:lnSpc>
                <a:spcPct val="90000"/>
              </a:lnSpc>
              <a:spcBef>
                <a:spcPts val="152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67736" indent="-696415" algn="l" rtl="0" eaLnBrk="0" fontAlgn="base" hangingPunct="0">
              <a:lnSpc>
                <a:spcPct val="90000"/>
              </a:lnSpc>
              <a:spcBef>
                <a:spcPts val="1523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660565" indent="-696415" algn="l" defTabSz="2785660" rtl="0" eaLnBrk="1" latinLnBrk="0" hangingPunct="1">
              <a:lnSpc>
                <a:spcPct val="90000"/>
              </a:lnSpc>
              <a:spcBef>
                <a:spcPts val="1523"/>
              </a:spcBef>
              <a:buFont typeface="Arial" panose="020B0604020202020204" pitchFamily="34" charset="0"/>
              <a:buChar char="•"/>
              <a:defRPr sz="5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53395" indent="-696415" algn="l" defTabSz="2785660" rtl="0" eaLnBrk="1" latinLnBrk="0" hangingPunct="1">
              <a:lnSpc>
                <a:spcPct val="90000"/>
              </a:lnSpc>
              <a:spcBef>
                <a:spcPts val="1523"/>
              </a:spcBef>
              <a:buFont typeface="Arial" panose="020B0604020202020204" pitchFamily="34" charset="0"/>
              <a:buChar char="•"/>
              <a:defRPr sz="5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446225" indent="-696415" algn="l" defTabSz="2785660" rtl="0" eaLnBrk="1" latinLnBrk="0" hangingPunct="1">
              <a:lnSpc>
                <a:spcPct val="90000"/>
              </a:lnSpc>
              <a:spcBef>
                <a:spcPts val="1523"/>
              </a:spcBef>
              <a:buFont typeface="Arial" panose="020B0604020202020204" pitchFamily="34" charset="0"/>
              <a:buChar char="•"/>
              <a:defRPr sz="5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839055" indent="-696415" algn="l" defTabSz="2785660" rtl="0" eaLnBrk="1" latinLnBrk="0" hangingPunct="1">
              <a:lnSpc>
                <a:spcPct val="90000"/>
              </a:lnSpc>
              <a:spcBef>
                <a:spcPts val="1523"/>
              </a:spcBef>
              <a:buFont typeface="Arial" panose="020B0604020202020204" pitchFamily="34" charset="0"/>
              <a:buChar char="•"/>
              <a:defRPr sz="54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20273">
              <a:lnSpc>
                <a:spcPct val="70000"/>
              </a:lnSpc>
              <a:spcBef>
                <a:spcPts val="0"/>
              </a:spcBef>
              <a:buNone/>
              <a:defRPr sz="23000" cap="all" spc="-460">
                <a:latin typeface="+mn-lt"/>
                <a:ea typeface="+mn-ea"/>
                <a:cs typeface="+mn-cs"/>
                <a:sym typeface="Proxima Nova Black"/>
              </a:defRPr>
            </a:pPr>
            <a:r>
              <a:rPr lang="en-US" sz="3939" b="1" spc="0" dirty="0">
                <a:solidFill>
                  <a:schemeClr val="bg1"/>
                </a:solidFill>
                <a:latin typeface="+mj-lt"/>
              </a:rPr>
              <a:t>Open Telemetry: Extra motivation</a:t>
            </a:r>
            <a:endParaRPr lang="en-US" sz="18117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379FDE93-3D0B-7347-AC92-FB0DCA028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"/>
          <a:stretch/>
        </p:blipFill>
        <p:spPr>
          <a:xfrm>
            <a:off x="1208330" y="1817187"/>
            <a:ext cx="6202389" cy="414380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B7F0CF-ADBE-8C62-08B4-AA2C4BAE2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194510"/>
              </p:ext>
            </p:extLst>
          </p:nvPr>
        </p:nvGraphicFramePr>
        <p:xfrm>
          <a:off x="8386786" y="1910990"/>
          <a:ext cx="2462659" cy="385595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746980">
                  <a:extLst>
                    <a:ext uri="{9D8B030D-6E8A-4147-A177-3AD203B41FA5}">
                      <a16:colId xmlns:a16="http://schemas.microsoft.com/office/drawing/2014/main" val="3106830288"/>
                    </a:ext>
                  </a:extLst>
                </a:gridCol>
                <a:gridCol w="1715679">
                  <a:extLst>
                    <a:ext uri="{9D8B030D-6E8A-4147-A177-3AD203B41FA5}">
                      <a16:colId xmlns:a16="http://schemas.microsoft.com/office/drawing/2014/main" val="3295176747"/>
                    </a:ext>
                  </a:extLst>
                </a:gridCol>
              </a:tblGrid>
              <a:tr h="36263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Rank</a:t>
                      </a:r>
                    </a:p>
                  </a:txBody>
                  <a:tcPr marL="113485" marR="113485" marT="56743" marB="567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Companies</a:t>
                      </a:r>
                    </a:p>
                  </a:txBody>
                  <a:tcPr marL="113485" marR="113485" marT="56743" marB="56743"/>
                </a:tc>
                <a:extLst>
                  <a:ext uri="{0D108BD9-81ED-4DB2-BD59-A6C34878D82A}">
                    <a16:rowId xmlns:a16="http://schemas.microsoft.com/office/drawing/2014/main" val="3318117605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Splunk Inc.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1872911476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Microsoft Corporation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2142931002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LightStep Inc.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3739710195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Dynatrace LLC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3934075569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Google LLC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3682121493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Amazon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4159036645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New Relic Inc.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3746829947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Hound Technology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3587067149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observIQ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3996403738"/>
                  </a:ext>
                </a:extLst>
              </a:tr>
              <a:tr h="349332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177321" marR="113485" marT="56743" marB="56743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</a:rPr>
                        <a:t>Cisco</a:t>
                      </a:r>
                    </a:p>
                  </a:txBody>
                  <a:tcPr marL="113485" marR="113485" marT="56743" marB="56743" anchor="ctr"/>
                </a:tc>
                <a:extLst>
                  <a:ext uri="{0D108BD9-81ED-4DB2-BD59-A6C34878D82A}">
                    <a16:rowId xmlns:a16="http://schemas.microsoft.com/office/drawing/2014/main" val="17964812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6C4F7D1-AAFA-889A-92D5-77083D84E4A4}"/>
              </a:ext>
            </a:extLst>
          </p:cNvPr>
          <p:cNvSpPr txBox="1"/>
          <p:nvPr/>
        </p:nvSpPr>
        <p:spPr>
          <a:xfrm>
            <a:off x="3056123" y="1509410"/>
            <a:ext cx="2506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Velocity of CNCF projects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B3604-A5EA-3FE6-8C28-6C44ACC46322}"/>
              </a:ext>
            </a:extLst>
          </p:cNvPr>
          <p:cNvSpPr txBox="1"/>
          <p:nvPr/>
        </p:nvSpPr>
        <p:spPr>
          <a:xfrm>
            <a:off x="8114615" y="1498292"/>
            <a:ext cx="3007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OpenTelemetry Top Contributors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685C1-2AB5-2D5A-B71D-91A5082E1729}"/>
              </a:ext>
            </a:extLst>
          </p:cNvPr>
          <p:cNvSpPr txBox="1"/>
          <p:nvPr/>
        </p:nvSpPr>
        <p:spPr>
          <a:xfrm>
            <a:off x="3299707" y="6200141"/>
            <a:ext cx="169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0D4FE-C170-C38C-59F8-CF476735044C}"/>
              </a:ext>
            </a:extLst>
          </p:cNvPr>
          <p:cNvSpPr txBox="1"/>
          <p:nvPr/>
        </p:nvSpPr>
        <p:spPr>
          <a:xfrm>
            <a:off x="9054611" y="6289198"/>
            <a:ext cx="169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4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78</TotalTime>
  <Words>432</Words>
  <Application>Microsoft Macintosh PowerPoint</Application>
  <PresentationFormat>Widescreen</PresentationFormat>
  <Paragraphs>125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Open Sans</vt:lpstr>
      <vt:lpstr>Proxima Nova Black</vt:lpstr>
      <vt:lpstr>Celestial</vt:lpstr>
      <vt:lpstr>Backend Isolation with OpenTelemetry Collector</vt:lpstr>
      <vt:lpstr>ALEJANDRO ARBOLEDA</vt:lpstr>
      <vt:lpstr>AGENDA</vt:lpstr>
      <vt:lpstr>Telemetry Signals </vt:lpstr>
      <vt:lpstr>PowerPoint Presentation</vt:lpstr>
      <vt:lpstr>OBSERVABILITY</vt:lpstr>
      <vt:lpstr>How was observability Before open telemetry? </vt:lpstr>
      <vt:lpstr>PowerPoint Presentation</vt:lpstr>
      <vt:lpstr>PowerPoint Presentation</vt:lpstr>
      <vt:lpstr>OpenTelemetry first architecture</vt:lpstr>
      <vt:lpstr>PowerPoint Presentation</vt:lpstr>
      <vt:lpstr>PowerPoint Presentation</vt:lpstr>
      <vt:lpstr>USE case: Migration with otel collector 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Arboleda, Alejandro</dc:creator>
  <cp:lastModifiedBy>Arboleda, Alejandro</cp:lastModifiedBy>
  <cp:revision>10</cp:revision>
  <dcterms:created xsi:type="dcterms:W3CDTF">2024-06-08T02:18:27Z</dcterms:created>
  <dcterms:modified xsi:type="dcterms:W3CDTF">2024-06-08T03:37:12Z</dcterms:modified>
</cp:coreProperties>
</file>